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9" r:id="rId3"/>
    <p:sldId id="259" r:id="rId4"/>
    <p:sldId id="265" r:id="rId5"/>
    <p:sldId id="266" r:id="rId6"/>
    <p:sldId id="267" r:id="rId7"/>
    <p:sldId id="268" r:id="rId8"/>
    <p:sldId id="260" r:id="rId9"/>
    <p:sldId id="269" r:id="rId10"/>
    <p:sldId id="270" r:id="rId11"/>
    <p:sldId id="271" r:id="rId12"/>
    <p:sldId id="272" r:id="rId13"/>
    <p:sldId id="261" r:id="rId14"/>
    <p:sldId id="273" r:id="rId15"/>
    <p:sldId id="274" r:id="rId16"/>
    <p:sldId id="275" r:id="rId17"/>
    <p:sldId id="276" r:id="rId18"/>
    <p:sldId id="262" r:id="rId19"/>
    <p:sldId id="277" r:id="rId20"/>
    <p:sldId id="278" r:id="rId21"/>
    <p:sldId id="279" r:id="rId22"/>
    <p:sldId id="280" r:id="rId23"/>
    <p:sldId id="263" r:id="rId24"/>
    <p:sldId id="281" r:id="rId25"/>
    <p:sldId id="282" r:id="rId26"/>
    <p:sldId id="283" r:id="rId27"/>
    <p:sldId id="284" r:id="rId28"/>
    <p:sldId id="26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/>
    <p:restoredTop sz="94697"/>
  </p:normalViewPr>
  <p:slideViewPr>
    <p:cSldViewPr snapToGrid="0" snapToObjects="1">
      <p:cViewPr varScale="1">
        <p:scale>
          <a:sx n="112" d="100"/>
          <a:sy n="112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4AC3-04F3-0646-8B05-D0067E6A5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62198-5E90-4F41-B891-F15F4BC59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45A00-D53A-9B45-8446-2775CA13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FA092-33EF-CB44-9F16-16C63CF6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F2BF5-F95E-B042-94C6-EAA9AB95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7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B9A8-1225-AC4C-A31B-567CF1F7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2DFA9-0343-2F41-98C9-A311C11FD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A72A4-0FB9-F644-8F43-63D1635FB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9306A-CC76-074F-BABA-00743D7D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28051-3CB5-9A4E-A9CE-BA52A14B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8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46F433-AD6F-7E4A-828B-E832061BD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D115D-4650-7945-993E-1A8A48C70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FA799-92A2-4C43-94F1-54673CF5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03F7C-BCB8-F24A-AE2E-ABDA605D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036E3-5B47-534B-A995-8CA37701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1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6E23-BD50-514A-8938-C2E265CE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0E90-0648-7749-B4A1-A9EE0BAC6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AD8A0-9423-9043-8F55-0D6B5DD2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F22CA-F7B3-7040-A413-A088400A8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35D39-5EE7-2B42-817E-38C3F540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5D78-6073-AE4D-86EA-326F0D1E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D1309-3F5D-9C4A-9EB2-A0884F62D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DE452-BB6B-CF4D-AB44-BA195907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D23FA-8836-5044-8B63-94DBEEDC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9962B-EC79-EF4A-A05B-01C24071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4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7328-A9D1-4D45-8D7D-145184D3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B7E84-A015-5545-A616-F85F5FE75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355C9-634F-DE4D-97DA-169B2329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3DB19-2021-8340-A2FD-2F965136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05CBD-92A6-B142-8768-8944F02A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ABBD9-4ABA-9846-9EE6-2E09B2DB9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07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1029-184A-B244-9A32-918EE4CBF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6410D-C40C-6445-A990-05658FA7F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6B625-FA9B-2E4E-88D7-015EE8858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F67E8-694D-394C-9595-C7AD018B1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44CAE0-BF86-9E4F-9EDC-E24FCECAC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00E3E3-F5C0-AC41-99B0-A5889FED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33DA1-C903-F64D-8B27-73BE362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17119-AC16-BE42-BA67-35C3F7A6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2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84EB-D68E-5746-BBFA-A00B1FED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9B057F-057C-164F-8AAC-AA217D93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20CDD-F0A1-A643-9A2D-22C291C2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BB7F0-E87E-DC48-9314-C5492407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9F5C3-0235-F64E-A034-04ACEDE7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DCA82-89C6-644D-8FE8-7AE49954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AB8FF-C57D-4644-AA5D-986753B8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4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84C0-87CB-554A-AF76-4E6A2FB4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CF25A-94F3-0B46-A7FF-2D016D13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2D012-A846-BE4F-BFAD-B2A9CF689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29E10-8FDF-E940-AFAD-CA9CAD9A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61AD7-91A8-4943-9AF9-DE44B95F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C6AB0-80F7-EF40-8803-3C888EAD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7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CDA4-39F2-FD45-A19C-8D3CA1F8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AC12D-D8E3-3C43-992E-6D2C9B3E0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19420-5A25-664B-BE05-29B4C1444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F3AD4-7F16-474D-B195-53FE805D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C4F94-76A9-AB4C-9A8B-10413328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D4335-22B5-C44C-BE4E-9B266604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1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7FCD3D-3CBE-3B43-B276-112E35B25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E3952-A116-1F45-8337-A09477695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1FEF8-0EA3-2C4E-ADD1-1EAC02C58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4CD88-C9B8-4E40-A0C2-1E57E2EF4EA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A4612-BCB1-0145-A6A3-0A1FFAD2E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58E7-91E6-D244-95BF-7392513EE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9F12-39B8-A64A-BC3F-E8512F93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5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http://www.jlindquist.net/generalmicro/DMimages/gfb2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2056-C9EE-BD49-9AAB-540DE239E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949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Carbohydrate Fermentation</a:t>
            </a:r>
            <a:br>
              <a:rPr lang="en-US" dirty="0"/>
            </a:br>
            <a:r>
              <a:rPr lang="en-US" dirty="0"/>
              <a:t>Results of Unknowns</a:t>
            </a:r>
            <a:br>
              <a:rPr lang="en-US" dirty="0"/>
            </a:br>
            <a:r>
              <a:rPr lang="en-US" dirty="0"/>
              <a:t>370LW - Fall 2020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47D84-D47F-DF48-B2EB-C2748DC40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8380"/>
            <a:ext cx="9144000" cy="1655762"/>
          </a:xfrm>
        </p:spPr>
        <p:txBody>
          <a:bodyPr/>
          <a:lstStyle/>
          <a:p>
            <a:r>
              <a:rPr lang="en-US" dirty="0"/>
              <a:t>200930</a:t>
            </a:r>
          </a:p>
        </p:txBody>
      </p:sp>
    </p:spTree>
    <p:extLst>
      <p:ext uri="{BB962C8B-B14F-4D97-AF65-F5344CB8AC3E}">
        <p14:creationId xmlns:p14="http://schemas.microsoft.com/office/powerpoint/2010/main" val="2793921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865F7-626E-0C4E-B556-A37B4DB1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2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6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EB13B-6229-184B-A250-B9F45ADE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9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6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43A5C-4E04-7244-AEC8-23EB3CE92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4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6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BDA04-C13A-1343-95F9-A5F6DCC6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23" y="50241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56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DDDB7-43E3-8741-84E9-86D810C7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4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6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91E78-9592-624D-9397-A06A45BF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5" y="-3353407"/>
            <a:ext cx="13058290" cy="106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8CF13-AB62-5045-B9A5-F22660283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25" y="-978146"/>
            <a:ext cx="10241783" cy="76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94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E3B93-8F06-A747-BDB3-FD0E9D0E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253" y="40528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53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AA257-8E15-5443-A70E-5A74F552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4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43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024A-AE87-0440-BBA3-CA120F72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9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B6E2-8615-1B48-BC32-56148006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70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Possible Results for Carbohydrate Fermentation Tubes</a:t>
            </a:r>
          </a:p>
        </p:txBody>
      </p:sp>
      <p:pic>
        <p:nvPicPr>
          <p:cNvPr id="3" name="Picture 1" descr="http://www.jlindquist.net/generalmicro/DMimages/gfb2.jpg">
            <a:extLst>
              <a:ext uri="{FF2B5EF4-FFF2-40B4-BE49-F238E27FC236}">
                <a16:creationId xmlns:a16="http://schemas.microsoft.com/office/drawing/2014/main" id="{1C10575D-78C7-B742-9E61-D6C008B34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9" y="1690688"/>
            <a:ext cx="6355457" cy="338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8F44C3E5-9E06-2941-9A00-573F30B9A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791" y="1690688"/>
            <a:ext cx="45720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Tube 1: </a:t>
            </a:r>
            <a:r>
              <a:rPr lang="en-US" altLang="en-US" sz="1800" b="1" dirty="0">
                <a:solidFill>
                  <a:schemeClr val="accent2"/>
                </a:solidFill>
              </a:rPr>
              <a:t>No fermentation</a:t>
            </a:r>
            <a:r>
              <a:rPr lang="en-US" altLang="en-US" sz="1800" dirty="0"/>
              <a:t>. The pH indicator remains red. </a:t>
            </a:r>
            <a:r>
              <a:rPr lang="en-US" altLang="en-US" sz="1800" b="1" dirty="0"/>
              <a:t>There can still be growth</a:t>
            </a:r>
            <a:r>
              <a:rPr lang="en-US" altLang="en-US" sz="1800" dirty="0"/>
              <a:t> due to the use of amino acids as sources of energy (usually by respiration).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Tubes 2A and 2B: </a:t>
            </a:r>
            <a:r>
              <a:rPr lang="en-US" altLang="en-US" sz="1800" b="1" dirty="0">
                <a:solidFill>
                  <a:schemeClr val="accent2"/>
                </a:solidFill>
              </a:rPr>
              <a:t>Fermentation with the production of acid </a:t>
            </a:r>
            <a:r>
              <a:rPr lang="en-US" altLang="en-US" sz="1800" b="1" dirty="0"/>
              <a:t>(yellow color) but no gas.</a:t>
            </a:r>
            <a:r>
              <a:rPr lang="en-US" altLang="en-US" sz="1800" dirty="0"/>
              <a:t> A slight amount of acid is seen in tube 2A, but fermentation is still recorded for this tube.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Tubes 3A and 3B: </a:t>
            </a:r>
            <a:r>
              <a:rPr lang="en-US" altLang="en-US" sz="1800" b="1" dirty="0">
                <a:solidFill>
                  <a:schemeClr val="accent2"/>
                </a:solidFill>
              </a:rPr>
              <a:t>Fermentation with the production of acid</a:t>
            </a:r>
            <a:r>
              <a:rPr lang="en-US" altLang="en-US" sz="1800" b="1" dirty="0"/>
              <a:t> (yellow color) </a:t>
            </a:r>
            <a:r>
              <a:rPr lang="en-US" altLang="en-US" sz="1800" b="1" dirty="0">
                <a:solidFill>
                  <a:schemeClr val="accent2"/>
                </a:solidFill>
              </a:rPr>
              <a:t>and insoluble gas</a:t>
            </a:r>
            <a:r>
              <a:rPr lang="en-US" altLang="en-US" sz="1800" b="1" dirty="0"/>
              <a:t> (bubble in Durham tube).</a:t>
            </a:r>
            <a:r>
              <a:rPr lang="en-US" altLang="en-US" sz="1800" dirty="0"/>
              <a:t> Tube 3B shows an alkaline reaction on top; this is simply due to deamination of amino acids whose alkaline reaction has not been over-neutralized by the acid diffusing through the tube from fermentation.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BFF66-07BC-C148-A3B1-DE79AD4C1694}"/>
              </a:ext>
            </a:extLst>
          </p:cNvPr>
          <p:cNvSpPr txBox="1"/>
          <p:nvPr/>
        </p:nvSpPr>
        <p:spPr>
          <a:xfrm>
            <a:off x="1101363" y="5522026"/>
            <a:ext cx="4994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Put Results in a Table – Score w 1-3 +s</a:t>
            </a:r>
            <a:br>
              <a:rPr lang="en-US" sz="2400" b="1" u="sng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Columns for Acid and Gas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8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D65C5-E9AE-294A-8FFE-38D90A0C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90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99A20-ED3D-8A46-A785-D31DAF7F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06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7798C-A741-434E-B5CD-95DB4663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4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93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CCE0B-5450-8644-9248-F34B201F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67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57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0006B-364B-5447-846E-C9339C75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76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0B89F-29F1-4949-94F5-491D4E48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69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27EBA-4452-C540-9155-C6E1559A6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4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90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F6FCE-2CA8-6342-A1B2-735F4696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67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18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8C6C7-AD10-2342-AB40-256A70DC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25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856EC-6179-DB41-A3DB-92862B17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84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5A201-1C15-8A4B-B2E4-429A53B8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07" y="109847"/>
            <a:ext cx="8851074" cy="66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53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3DECE-FAEC-0546-B5C8-960122F2C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59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90A4C-113F-E847-BCFE-50FDE8FB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9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17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28F88-31A9-AB42-938C-5DD5A8C1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4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3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A7870-D281-F44D-9287-F908264E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4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4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B6C07-2DF1-164D-957D-1A1A7E44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9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8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04EE9-7F6E-ED43-B4FA-3EB647BD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4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A718A-5548-A24F-828C-EB9216CC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05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2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8CD96-D7EE-304D-BB51-F2E9A1F7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4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1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54A-0A52-7941-9446-6A67F4F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9" y="-121012"/>
            <a:ext cx="10515600" cy="1325563"/>
          </a:xfrm>
        </p:spPr>
        <p:txBody>
          <a:bodyPr/>
          <a:lstStyle/>
          <a:p>
            <a:r>
              <a:rPr lang="en-US" dirty="0"/>
              <a:t>Unknown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44668-6FBF-3047-8F6F-BEBD97215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9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1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3210</TotalTime>
  <Words>257</Words>
  <Application>Microsoft Macintosh PowerPoint</Application>
  <PresentationFormat>Widescreen</PresentationFormat>
  <Paragraphs>39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Carbohydrate Fermentation Results of Unknowns 370LW - Fall 2020 </vt:lpstr>
      <vt:lpstr>Possible Results for Carbohydrate Fermentation Tubes</vt:lpstr>
      <vt:lpstr>Unknown #1</vt:lpstr>
      <vt:lpstr>Unknown #1</vt:lpstr>
      <vt:lpstr>Unknown #1</vt:lpstr>
      <vt:lpstr>Unknown #1</vt:lpstr>
      <vt:lpstr>Unknown #1</vt:lpstr>
      <vt:lpstr>Unknown #2</vt:lpstr>
      <vt:lpstr>Unknown #2</vt:lpstr>
      <vt:lpstr>Unknown #2</vt:lpstr>
      <vt:lpstr>Unknown #2</vt:lpstr>
      <vt:lpstr>Unknown #2</vt:lpstr>
      <vt:lpstr>Unknown #3</vt:lpstr>
      <vt:lpstr>Unknown #3</vt:lpstr>
      <vt:lpstr>Unknown #3</vt:lpstr>
      <vt:lpstr>Unknown #3</vt:lpstr>
      <vt:lpstr>Unknown #3</vt:lpstr>
      <vt:lpstr>Unknown #4</vt:lpstr>
      <vt:lpstr>Unknown #4</vt:lpstr>
      <vt:lpstr>Unknown #4</vt:lpstr>
      <vt:lpstr>Unknown #4</vt:lpstr>
      <vt:lpstr>Unknown #4</vt:lpstr>
      <vt:lpstr>Unknown #5</vt:lpstr>
      <vt:lpstr>Unknown #5</vt:lpstr>
      <vt:lpstr>Unknown #5</vt:lpstr>
      <vt:lpstr>Unknown #5</vt:lpstr>
      <vt:lpstr>Unknown #5</vt:lpstr>
      <vt:lpstr>Unknown #6</vt:lpstr>
      <vt:lpstr>Unknown #6</vt:lpstr>
      <vt:lpstr>Unknown #6</vt:lpstr>
      <vt:lpstr>Unknown #6</vt:lpstr>
      <vt:lpstr>Unknown #6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Onefater, Jen</cp:lastModifiedBy>
  <cp:revision>12</cp:revision>
  <dcterms:created xsi:type="dcterms:W3CDTF">2020-09-23T16:05:04Z</dcterms:created>
  <dcterms:modified xsi:type="dcterms:W3CDTF">2020-10-28T21:43:49Z</dcterms:modified>
</cp:coreProperties>
</file>